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59" r:id="rId5"/>
    <p:sldId id="260"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87" d="100"/>
          <a:sy n="87" d="100"/>
        </p:scale>
        <p:origin x="-31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smtClean="0"/>
              <a:t>Muokkaa perustyyl. napsautt.</a:t>
            </a:r>
            <a:endParaRPr lang="en-GB"/>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en-GB"/>
          </a:p>
        </p:txBody>
      </p:sp>
      <p:sp>
        <p:nvSpPr>
          <p:cNvPr id="4" name="Päivämäärän paikkamerkki 3"/>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5" name="Alatunnisteen paikkamerkki 4"/>
          <p:cNvSpPr>
            <a:spLocks noGrp="1"/>
          </p:cNvSpPr>
          <p:nvPr>
            <p:ph type="ftr" sz="quarter" idx="11"/>
          </p:nvPr>
        </p:nvSpPr>
        <p:spPr/>
        <p:txBody>
          <a:bodyPr/>
          <a:lstStyle/>
          <a:p>
            <a:endParaRPr lang="en-GB" dirty="0"/>
          </a:p>
        </p:txBody>
      </p:sp>
      <p:sp>
        <p:nvSpPr>
          <p:cNvPr id="6" name="Dian numeron paikkamerkki 5"/>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1950817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en-GB"/>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4" name="Päivämäärän paikkamerkki 3"/>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5" name="Alatunnisteen paikkamerkki 4"/>
          <p:cNvSpPr>
            <a:spLocks noGrp="1"/>
          </p:cNvSpPr>
          <p:nvPr>
            <p:ph type="ftr" sz="quarter" idx="11"/>
          </p:nvPr>
        </p:nvSpPr>
        <p:spPr/>
        <p:txBody>
          <a:bodyPr/>
          <a:lstStyle/>
          <a:p>
            <a:endParaRPr lang="en-GB" dirty="0"/>
          </a:p>
        </p:txBody>
      </p:sp>
      <p:sp>
        <p:nvSpPr>
          <p:cNvPr id="6" name="Dian numeron paikkamerkki 5"/>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151270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en-GB"/>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4" name="Päivämäärän paikkamerkki 3"/>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5" name="Alatunnisteen paikkamerkki 4"/>
          <p:cNvSpPr>
            <a:spLocks noGrp="1"/>
          </p:cNvSpPr>
          <p:nvPr>
            <p:ph type="ftr" sz="quarter" idx="11"/>
          </p:nvPr>
        </p:nvSpPr>
        <p:spPr/>
        <p:txBody>
          <a:bodyPr/>
          <a:lstStyle/>
          <a:p>
            <a:endParaRPr lang="en-GB" dirty="0"/>
          </a:p>
        </p:txBody>
      </p:sp>
      <p:sp>
        <p:nvSpPr>
          <p:cNvPr id="6" name="Dian numeron paikkamerkki 5"/>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1647048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en-GB"/>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4" name="Päivämäärän paikkamerkki 3"/>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5" name="Alatunnisteen paikkamerkki 4"/>
          <p:cNvSpPr>
            <a:spLocks noGrp="1"/>
          </p:cNvSpPr>
          <p:nvPr>
            <p:ph type="ftr" sz="quarter" idx="11"/>
          </p:nvPr>
        </p:nvSpPr>
        <p:spPr/>
        <p:txBody>
          <a:bodyPr/>
          <a:lstStyle/>
          <a:p>
            <a:endParaRPr lang="en-GB" dirty="0"/>
          </a:p>
        </p:txBody>
      </p:sp>
      <p:sp>
        <p:nvSpPr>
          <p:cNvPr id="6" name="Dian numeron paikkamerkki 5"/>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293214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en-GB"/>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5" name="Alatunnisteen paikkamerkki 4"/>
          <p:cNvSpPr>
            <a:spLocks noGrp="1"/>
          </p:cNvSpPr>
          <p:nvPr>
            <p:ph type="ftr" sz="quarter" idx="11"/>
          </p:nvPr>
        </p:nvSpPr>
        <p:spPr/>
        <p:txBody>
          <a:bodyPr/>
          <a:lstStyle/>
          <a:p>
            <a:endParaRPr lang="en-GB" dirty="0"/>
          </a:p>
        </p:txBody>
      </p:sp>
      <p:sp>
        <p:nvSpPr>
          <p:cNvPr id="6" name="Dian numeron paikkamerkki 5"/>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53101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en-GB"/>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5" name="Päivämäärän paikkamerkki 4"/>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6" name="Alatunnisteen paikkamerkki 5"/>
          <p:cNvSpPr>
            <a:spLocks noGrp="1"/>
          </p:cNvSpPr>
          <p:nvPr>
            <p:ph type="ftr" sz="quarter" idx="11"/>
          </p:nvPr>
        </p:nvSpPr>
        <p:spPr/>
        <p:txBody>
          <a:bodyPr/>
          <a:lstStyle/>
          <a:p>
            <a:endParaRPr lang="en-GB" dirty="0"/>
          </a:p>
        </p:txBody>
      </p:sp>
      <p:sp>
        <p:nvSpPr>
          <p:cNvPr id="7" name="Dian numeron paikkamerkki 6"/>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289395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en-GB"/>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7" name="Päivämäärän paikkamerkki 6"/>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8" name="Alatunnisteen paikkamerkki 7"/>
          <p:cNvSpPr>
            <a:spLocks noGrp="1"/>
          </p:cNvSpPr>
          <p:nvPr>
            <p:ph type="ftr" sz="quarter" idx="11"/>
          </p:nvPr>
        </p:nvSpPr>
        <p:spPr/>
        <p:txBody>
          <a:bodyPr/>
          <a:lstStyle/>
          <a:p>
            <a:endParaRPr lang="en-GB" dirty="0"/>
          </a:p>
        </p:txBody>
      </p:sp>
      <p:sp>
        <p:nvSpPr>
          <p:cNvPr id="9" name="Dian numeron paikkamerkki 8"/>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1898603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en-GB"/>
          </a:p>
        </p:txBody>
      </p:sp>
      <p:sp>
        <p:nvSpPr>
          <p:cNvPr id="3" name="Päivämäärän paikkamerkki 2"/>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4" name="Alatunnisteen paikkamerkki 3"/>
          <p:cNvSpPr>
            <a:spLocks noGrp="1"/>
          </p:cNvSpPr>
          <p:nvPr>
            <p:ph type="ftr" sz="quarter" idx="11"/>
          </p:nvPr>
        </p:nvSpPr>
        <p:spPr/>
        <p:txBody>
          <a:bodyPr/>
          <a:lstStyle/>
          <a:p>
            <a:endParaRPr lang="en-GB" dirty="0"/>
          </a:p>
        </p:txBody>
      </p:sp>
      <p:sp>
        <p:nvSpPr>
          <p:cNvPr id="5" name="Dian numeron paikkamerkki 4"/>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30586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3" name="Alatunnisteen paikkamerkki 2"/>
          <p:cNvSpPr>
            <a:spLocks noGrp="1"/>
          </p:cNvSpPr>
          <p:nvPr>
            <p:ph type="ftr" sz="quarter" idx="11"/>
          </p:nvPr>
        </p:nvSpPr>
        <p:spPr/>
        <p:txBody>
          <a:bodyPr/>
          <a:lstStyle/>
          <a:p>
            <a:endParaRPr lang="en-GB" dirty="0"/>
          </a:p>
        </p:txBody>
      </p:sp>
      <p:sp>
        <p:nvSpPr>
          <p:cNvPr id="4" name="Dian numeron paikkamerkki 3"/>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84398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en-GB"/>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6" name="Alatunnisteen paikkamerkki 5"/>
          <p:cNvSpPr>
            <a:spLocks noGrp="1"/>
          </p:cNvSpPr>
          <p:nvPr>
            <p:ph type="ftr" sz="quarter" idx="11"/>
          </p:nvPr>
        </p:nvSpPr>
        <p:spPr/>
        <p:txBody>
          <a:bodyPr/>
          <a:lstStyle/>
          <a:p>
            <a:endParaRPr lang="en-GB" dirty="0"/>
          </a:p>
        </p:txBody>
      </p:sp>
      <p:sp>
        <p:nvSpPr>
          <p:cNvPr id="7" name="Dian numeron paikkamerkki 6"/>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3564790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en-GB"/>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24EBE3A3-4767-4B0B-83EA-D38F4D9ECCCC}" type="datetimeFigureOut">
              <a:rPr lang="en-GB" smtClean="0"/>
              <a:pPr/>
              <a:t>7.12.16</a:t>
            </a:fld>
            <a:endParaRPr lang="en-GB" dirty="0"/>
          </a:p>
        </p:txBody>
      </p:sp>
      <p:sp>
        <p:nvSpPr>
          <p:cNvPr id="6" name="Alatunnisteen paikkamerkki 5"/>
          <p:cNvSpPr>
            <a:spLocks noGrp="1"/>
          </p:cNvSpPr>
          <p:nvPr>
            <p:ph type="ftr" sz="quarter" idx="11"/>
          </p:nvPr>
        </p:nvSpPr>
        <p:spPr/>
        <p:txBody>
          <a:bodyPr/>
          <a:lstStyle/>
          <a:p>
            <a:endParaRPr lang="en-GB" dirty="0"/>
          </a:p>
        </p:txBody>
      </p:sp>
      <p:sp>
        <p:nvSpPr>
          <p:cNvPr id="7" name="Dian numeron paikkamerkki 6"/>
          <p:cNvSpPr>
            <a:spLocks noGrp="1"/>
          </p:cNvSpPr>
          <p:nvPr>
            <p:ph type="sldNum" sz="quarter" idx="12"/>
          </p:nvPr>
        </p:nvSpPr>
        <p:spPr/>
        <p:txBody>
          <a:body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5214422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en-GB"/>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BE3A3-4767-4B0B-83EA-D38F4D9ECCCC}" type="datetimeFigureOut">
              <a:rPr lang="en-GB" smtClean="0"/>
              <a:pPr/>
              <a:t>7.12.16</a:t>
            </a:fld>
            <a:endParaRPr lang="en-GB" dirty="0"/>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97AF5-6115-4C7E-B701-449864016A2E}" type="slidenum">
              <a:rPr lang="en-GB" smtClean="0"/>
              <a:pPr/>
              <a:t>‹#›</a:t>
            </a:fld>
            <a:endParaRPr lang="en-GB" dirty="0"/>
          </a:p>
        </p:txBody>
      </p:sp>
    </p:spTree>
    <p:extLst>
      <p:ext uri="{BB962C8B-B14F-4D97-AF65-F5344CB8AC3E}">
        <p14:creationId xmlns:p14="http://schemas.microsoft.com/office/powerpoint/2010/main" val="162469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issuu.com/svv-ohjelma/docs/adult_educ_planetary_cond_2016?e=15627691/36835887" TargetMode="External"/><Relationship Id="rId3" Type="http://schemas.openxmlformats.org/officeDocument/2006/relationships/hyperlink" Target="http://verkkokauppa.juvenesprint.fi/f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anthropocene.inf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94267" y="524933"/>
            <a:ext cx="10532533" cy="1659467"/>
          </a:xfrm>
        </p:spPr>
        <p:txBody>
          <a:bodyPr>
            <a:normAutofit fontScale="90000"/>
          </a:bodyPr>
          <a:lstStyle/>
          <a:p>
            <a:r>
              <a:rPr lang="en-GB" sz="3600" b="1" dirty="0"/>
              <a:t>Adult Education and the Planetary Condition</a:t>
            </a:r>
            <a:r>
              <a:rPr lang="en-GB" sz="3600" dirty="0"/>
              <a:t/>
            </a:r>
            <a:br>
              <a:rPr lang="en-GB" sz="3600" dirty="0"/>
            </a:br>
            <a:r>
              <a:rPr lang="en-GB" sz="3600" dirty="0"/>
              <a:t>Edited by Aaro Harju and Anja </a:t>
            </a:r>
            <a:r>
              <a:rPr lang="en-GB" sz="3600" dirty="0" smtClean="0"/>
              <a:t>Heikkinen</a:t>
            </a:r>
            <a:br>
              <a:rPr lang="en-GB" sz="3600" dirty="0" smtClean="0"/>
            </a:br>
            <a:r>
              <a:rPr lang="en-GB" sz="2200" dirty="0" smtClean="0">
                <a:solidFill>
                  <a:srgbClr val="007BA7"/>
                </a:solidFill>
                <a:effectLst/>
                <a:hlinkClick r:id="rId2"/>
              </a:rPr>
              <a:t>https://issuu.com/svv-ohjelma/docs/adult_educ_planetary_cond_2016?e=15627691/36835887</a:t>
            </a:r>
            <a:r>
              <a:rPr lang="en-GB" sz="2200" dirty="0" smtClean="0">
                <a:effectLst/>
              </a:rPr>
              <a:t/>
            </a:r>
            <a:br>
              <a:rPr lang="en-GB" sz="2200" dirty="0" smtClean="0">
                <a:effectLst/>
              </a:rPr>
            </a:br>
            <a:r>
              <a:rPr lang="en-GB" sz="2200" dirty="0" err="1" smtClean="0">
                <a:effectLst/>
              </a:rPr>
              <a:t>sekä</a:t>
            </a:r>
            <a:r>
              <a:rPr lang="en-GB" sz="2200" dirty="0" smtClean="0">
                <a:effectLst/>
              </a:rPr>
              <a:t> </a:t>
            </a:r>
            <a:r>
              <a:rPr lang="en-GB" sz="2200" dirty="0" err="1" smtClean="0">
                <a:effectLst/>
              </a:rPr>
              <a:t>Juvenes-printin</a:t>
            </a:r>
            <a:r>
              <a:rPr lang="en-GB" sz="2200" dirty="0" smtClean="0">
                <a:effectLst/>
              </a:rPr>
              <a:t> </a:t>
            </a:r>
            <a:r>
              <a:rPr lang="en-GB" sz="2200" dirty="0" err="1" smtClean="0">
                <a:effectLst/>
              </a:rPr>
              <a:t>verkkokauppa</a:t>
            </a:r>
            <a:r>
              <a:rPr lang="en-GB" sz="2200" dirty="0" smtClean="0"/>
              <a:t>, </a:t>
            </a:r>
            <a:r>
              <a:rPr lang="en-GB" sz="2200" dirty="0" smtClean="0">
                <a:solidFill>
                  <a:srgbClr val="007BA7"/>
                </a:solidFill>
                <a:effectLst/>
                <a:hlinkClick r:id="rId3"/>
              </a:rPr>
              <a:t>http://verkkokauppa.juvenesprint.fi/fi/</a:t>
            </a:r>
            <a:endParaRPr lang="en-GB" sz="2200" dirty="0"/>
          </a:p>
        </p:txBody>
      </p:sp>
      <p:sp>
        <p:nvSpPr>
          <p:cNvPr id="3" name="Alaotsikko 2"/>
          <p:cNvSpPr>
            <a:spLocks noGrp="1"/>
          </p:cNvSpPr>
          <p:nvPr>
            <p:ph type="subTitle" idx="1"/>
          </p:nvPr>
        </p:nvSpPr>
        <p:spPr>
          <a:xfrm>
            <a:off x="855132" y="2540000"/>
            <a:ext cx="10210802" cy="3352800"/>
          </a:xfrm>
        </p:spPr>
        <p:txBody>
          <a:bodyPr/>
          <a:lstStyle/>
          <a:p>
            <a:pPr algn="l"/>
            <a:r>
              <a:rPr lang="en-GB" dirty="0"/>
              <a:t>The traditional nation-state context of adult education research and practice is challenged by the consequences of globalization. Beside increased mobility and interaction across different borders, they include financial and economic, social and environmental crises at a global scale. The authors in this book discuss the transforming planetary condition of adult education from different perspectives: education policy, work life, learners and mobilization for sustainability. Although the contributions were initiated in the Nordic conference for adult education and learning in 2015, the contexts of discussion range from Europe to Asia, Latin-America and Africa. </a:t>
            </a:r>
          </a:p>
        </p:txBody>
      </p:sp>
    </p:spTree>
    <p:extLst>
      <p:ext uri="{BB962C8B-B14F-4D97-AF65-F5344CB8AC3E}">
        <p14:creationId xmlns:p14="http://schemas.microsoft.com/office/powerpoint/2010/main" val="25694921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728134" y="491065"/>
            <a:ext cx="10634133" cy="6001643"/>
          </a:xfrm>
          <a:prstGeom prst="rect">
            <a:avLst/>
          </a:prstGeom>
        </p:spPr>
        <p:txBody>
          <a:bodyPr wrap="square">
            <a:spAutoFit/>
          </a:bodyPr>
          <a:lstStyle/>
          <a:p>
            <a:r>
              <a:rPr lang="fi-FI" sz="2400" b="1" dirty="0" smtClean="0"/>
              <a:t>Contents:</a:t>
            </a:r>
          </a:p>
          <a:p>
            <a:endParaRPr lang="en-GB" sz="2400" dirty="0" smtClean="0"/>
          </a:p>
          <a:p>
            <a:r>
              <a:rPr lang="en-GB" sz="2400" dirty="0" smtClean="0"/>
              <a:t>Anja Heikkinen, Aaro Harju: </a:t>
            </a:r>
            <a:r>
              <a:rPr lang="en-GB" sz="2400" b="1" dirty="0" smtClean="0"/>
              <a:t>Introduction</a:t>
            </a:r>
            <a:r>
              <a:rPr lang="en-GB" sz="2400" dirty="0" smtClean="0"/>
              <a:t>: Why adult and planetary condition?</a:t>
            </a:r>
          </a:p>
          <a:p>
            <a:endParaRPr lang="en-GB" sz="2400" dirty="0" smtClean="0"/>
          </a:p>
          <a:p>
            <a:r>
              <a:rPr lang="en-GB" sz="2400" b="1" dirty="0" smtClean="0"/>
              <a:t>Education policy</a:t>
            </a:r>
          </a:p>
          <a:p>
            <a:r>
              <a:rPr lang="en-GB" sz="2400" dirty="0" smtClean="0"/>
              <a:t>Anders Breidlid, </a:t>
            </a:r>
            <a:r>
              <a:rPr lang="en-GB" sz="2400" b="1" dirty="0" smtClean="0"/>
              <a:t>Indigenous knowledges and Western epistemology: the challenges of sustainable development in education in the global South</a:t>
            </a:r>
          </a:p>
          <a:p>
            <a:r>
              <a:rPr lang="en-GB" sz="2400" dirty="0" smtClean="0"/>
              <a:t>Karen Egedal Andreasen, Palle Rasmussen and Christian Ydesen, </a:t>
            </a:r>
            <a:r>
              <a:rPr lang="en-GB" sz="2400" b="1" dirty="0" smtClean="0"/>
              <a:t>Guiding young adults at risk. Effects and challenges in the Danish welfare state</a:t>
            </a:r>
          </a:p>
          <a:p>
            <a:r>
              <a:rPr lang="en-GB" sz="2400" dirty="0" smtClean="0"/>
              <a:t>Johanna Lätti, Anja Heikkinen and Leena Lietzén, </a:t>
            </a:r>
            <a:r>
              <a:rPr lang="en-GB" sz="2400" b="1" dirty="0" smtClean="0"/>
              <a:t>“The secluded and threatened Utopia” – transformation of Nordic equality politics facing global reality </a:t>
            </a:r>
          </a:p>
          <a:p>
            <a:r>
              <a:rPr lang="en-GB" sz="2400" dirty="0" smtClean="0"/>
              <a:t>Lorenz Lassnigg, </a:t>
            </a:r>
            <a:r>
              <a:rPr lang="en-GB" sz="2400" b="1" dirty="0" smtClean="0"/>
              <a:t>Comparative political perspectives of adult education – subsuming to qualification and competence strategies or searching for new missions? </a:t>
            </a:r>
          </a:p>
          <a:p>
            <a:r>
              <a:rPr lang="en-GB" sz="2400" dirty="0" smtClean="0"/>
              <a:t>Joo-Hyun Park, </a:t>
            </a:r>
            <a:r>
              <a:rPr lang="en-GB" sz="2400" b="1" dirty="0" smtClean="0"/>
              <a:t>Adult education, opportunity for higher education in Finland and Korea</a:t>
            </a:r>
          </a:p>
        </p:txBody>
      </p:sp>
    </p:spTree>
    <p:extLst>
      <p:ext uri="{BB962C8B-B14F-4D97-AF65-F5344CB8AC3E}">
        <p14:creationId xmlns:p14="http://schemas.microsoft.com/office/powerpoint/2010/main" val="5207927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728133" y="333824"/>
            <a:ext cx="10752668" cy="5940088"/>
          </a:xfrm>
          <a:prstGeom prst="rect">
            <a:avLst/>
          </a:prstGeom>
        </p:spPr>
        <p:txBody>
          <a:bodyPr wrap="square">
            <a:spAutoFit/>
          </a:bodyPr>
          <a:lstStyle/>
          <a:p>
            <a:r>
              <a:rPr lang="en-GB" sz="2000" b="1" dirty="0" smtClean="0"/>
              <a:t>Adult education and work life</a:t>
            </a:r>
          </a:p>
          <a:p>
            <a:r>
              <a:rPr lang="en-GB" sz="2000" dirty="0" smtClean="0"/>
              <a:t>Karin Filander, Tuula Heiskanen, Hanna Ylöstalo, Satu Kalliola and Heidi Kervinen, </a:t>
            </a:r>
            <a:r>
              <a:rPr lang="en-GB" sz="2000" b="1" dirty="0" smtClean="0"/>
              <a:t>Moments of dialogue between theory and practice – several cases for reflection</a:t>
            </a:r>
          </a:p>
          <a:p>
            <a:r>
              <a:rPr lang="en-GB" sz="2000" dirty="0" smtClean="0"/>
              <a:t>Lisa Marie Lorenz and Steffi Robak, </a:t>
            </a:r>
            <a:r>
              <a:rPr lang="en-GB" sz="2000" b="1" dirty="0" smtClean="0"/>
              <a:t>Interpersonal relationships in China – bridges for transnational adult education</a:t>
            </a:r>
          </a:p>
          <a:p>
            <a:r>
              <a:rPr lang="en-GB" sz="2000" dirty="0" smtClean="0"/>
              <a:t>Laura Seppänen and Jarno Riikonen, </a:t>
            </a:r>
            <a:r>
              <a:rPr lang="en-GB" sz="2000" b="1" dirty="0" smtClean="0"/>
              <a:t>Learning interpretativeness for sustainability: exploring the self-confrontation method in robotic surgery</a:t>
            </a:r>
          </a:p>
          <a:p>
            <a:r>
              <a:rPr lang="en-GB" sz="2000" dirty="0" smtClean="0"/>
              <a:t>Elizabeth Opit and Perpetua Kalimasi, </a:t>
            </a:r>
            <a:r>
              <a:rPr lang="en-GB" sz="2000" b="1" dirty="0" smtClean="0"/>
              <a:t>The impact of the political, economic and educational shigts on the gendered division of work in East-Africa from the 1960s to 2001</a:t>
            </a:r>
          </a:p>
          <a:p>
            <a:endParaRPr lang="en-GB" sz="2000" dirty="0" smtClean="0"/>
          </a:p>
          <a:p>
            <a:r>
              <a:rPr lang="en-GB" sz="2000" b="1" dirty="0" smtClean="0"/>
              <a:t>Adult learners</a:t>
            </a:r>
          </a:p>
          <a:p>
            <a:r>
              <a:rPr lang="en-GB" sz="2000" dirty="0" smtClean="0"/>
              <a:t>Alba G.A. Naccari, </a:t>
            </a:r>
            <a:r>
              <a:rPr lang="en-GB" sz="2000" b="1" dirty="0" smtClean="0"/>
              <a:t>Bodily mediation for the ecological adult education</a:t>
            </a:r>
          </a:p>
          <a:p>
            <a:r>
              <a:rPr lang="en-GB" sz="2000" dirty="0" smtClean="0"/>
              <a:t>Vesa Korhonen, </a:t>
            </a:r>
            <a:r>
              <a:rPr lang="en-GB" sz="2000" b="1" dirty="0" smtClean="0"/>
              <a:t>“In-between” different cultures: the integration experiences and future career expectations of international degree students studying in Finland</a:t>
            </a:r>
          </a:p>
          <a:p>
            <a:endParaRPr lang="en-GB" sz="2000" dirty="0" smtClean="0"/>
          </a:p>
          <a:p>
            <a:r>
              <a:rPr lang="en-GB" sz="2000" b="1" dirty="0" smtClean="0"/>
              <a:t>Mobilization for sustainability</a:t>
            </a:r>
          </a:p>
          <a:p>
            <a:r>
              <a:rPr lang="en-GB" sz="2000" dirty="0" smtClean="0"/>
              <a:t>Jenni Pätäri, Anja Heikkinen and Sini Teräsahde, </a:t>
            </a:r>
            <a:r>
              <a:rPr lang="en-GB" sz="2000" b="1" dirty="0" smtClean="0"/>
              <a:t>Nordic or planetary responsibility in Finnish popular adult education research?</a:t>
            </a:r>
            <a:r>
              <a:rPr lang="en-GB" sz="2000" dirty="0" smtClean="0"/>
              <a:t> </a:t>
            </a:r>
          </a:p>
          <a:p>
            <a:r>
              <a:rPr lang="en-GB" sz="2000" dirty="0" smtClean="0"/>
              <a:t>Lili-Ann Wolff, </a:t>
            </a:r>
            <a:r>
              <a:rPr lang="en-GB" sz="2000" b="1" dirty="0" smtClean="0"/>
              <a:t>Adult education in an unsustainable era</a:t>
            </a:r>
            <a:endParaRPr lang="en-GB" sz="2000" b="1" dirty="0"/>
          </a:p>
        </p:txBody>
      </p:sp>
    </p:spTree>
    <p:extLst>
      <p:ext uri="{BB962C8B-B14F-4D97-AF65-F5344CB8AC3E}">
        <p14:creationId xmlns:p14="http://schemas.microsoft.com/office/powerpoint/2010/main" val="17540924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541868" y="168493"/>
            <a:ext cx="10972800" cy="6555641"/>
          </a:xfrm>
          <a:prstGeom prst="rect">
            <a:avLst/>
          </a:prstGeom>
        </p:spPr>
        <p:txBody>
          <a:bodyPr wrap="square">
            <a:spAutoFit/>
          </a:bodyPr>
          <a:lstStyle/>
          <a:p>
            <a:r>
              <a:rPr lang="en-GB" sz="2000" b="1" dirty="0" smtClean="0"/>
              <a:t>Planetary condition?</a:t>
            </a:r>
          </a:p>
          <a:p>
            <a:r>
              <a:rPr lang="en-GB" sz="2000" dirty="0" smtClean="0"/>
              <a:t>Adult education, as field of practice and of research, focuses largely on adaptation of organizations and individuals to given local or national context -&gt; What could focus on planetary condition mean?</a:t>
            </a:r>
          </a:p>
          <a:p>
            <a:endParaRPr lang="en-GB" sz="2000" dirty="0" smtClean="0"/>
          </a:p>
          <a:p>
            <a:r>
              <a:rPr lang="en-GB" sz="2000" b="1" dirty="0"/>
              <a:t>T</a:t>
            </a:r>
            <a:r>
              <a:rPr lang="en-GB" sz="2000" b="1" dirty="0" smtClean="0"/>
              <a:t>rans-nationalism:</a:t>
            </a:r>
            <a:r>
              <a:rPr lang="en-GB" sz="2000" dirty="0" smtClean="0"/>
              <a:t> erosion of nation-states as key political and cultural actors in the expansion of economic globalization</a:t>
            </a:r>
          </a:p>
          <a:p>
            <a:r>
              <a:rPr lang="en-GB" sz="2000" dirty="0" smtClean="0"/>
              <a:t>-&gt; adaptation to EU &amp; OECD policies, enhancing rans-national labour markets, education and research areas, areas for skills and qualification and quality assurance</a:t>
            </a:r>
          </a:p>
          <a:p>
            <a:r>
              <a:rPr lang="en-GB" sz="2000" dirty="0" smtClean="0"/>
              <a:t>-&gt; trans-national values </a:t>
            </a:r>
          </a:p>
          <a:p>
            <a:r>
              <a:rPr lang="en-GB" sz="2000" dirty="0" smtClean="0"/>
              <a:t>-&gt; coping strategies with migration, prospects of communication technologies, impacts and role of supra-national corporations and agencies</a:t>
            </a:r>
          </a:p>
          <a:p>
            <a:r>
              <a:rPr lang="en-GB" sz="2000" dirty="0" smtClean="0"/>
              <a:t>-&gt; good practices to improve adaptation to economic globalization</a:t>
            </a:r>
          </a:p>
          <a:p>
            <a:r>
              <a:rPr lang="en-GB" sz="2000" dirty="0" smtClean="0"/>
              <a:t>-&gt; “global education”, education export</a:t>
            </a:r>
          </a:p>
          <a:p>
            <a:endParaRPr lang="en-GB" sz="2000" dirty="0" smtClean="0"/>
          </a:p>
          <a:p>
            <a:r>
              <a:rPr lang="en-GB" sz="2000" b="1" dirty="0" smtClean="0"/>
              <a:t>Post-colonialism:</a:t>
            </a:r>
            <a:r>
              <a:rPr lang="en-GB" sz="2000" dirty="0" smtClean="0"/>
              <a:t> of the world-capitalism, based on the </a:t>
            </a:r>
            <a:r>
              <a:rPr lang="en-GB" sz="2000" dirty="0" err="1" smtClean="0"/>
              <a:t>coloniality</a:t>
            </a:r>
            <a:r>
              <a:rPr lang="en-GB" sz="2000" dirty="0" smtClean="0"/>
              <a:t> of power</a:t>
            </a:r>
          </a:p>
          <a:p>
            <a:r>
              <a:rPr lang="en-GB" sz="2000" dirty="0" smtClean="0"/>
              <a:t>-&gt; current political, social and economic inequalities as continuation of colonialist history of Euro-centric world-order with ideologies about racial, intellectual and epistemological supremacy of Europeans, and suppression of indigenous cultures through Europeanization and Westernization</a:t>
            </a:r>
          </a:p>
          <a:p>
            <a:r>
              <a:rPr lang="en-GB" sz="2000" dirty="0" smtClean="0"/>
              <a:t>-&gt; focus on decolonizing the minds and deconstructing different hegemonies among the Westerners</a:t>
            </a:r>
          </a:p>
          <a:p>
            <a:r>
              <a:rPr lang="en-GB" sz="2000" dirty="0" smtClean="0"/>
              <a:t>-&gt; in agendas of political movements + researchers conceiving adult education practice and theory as successors of social movements</a:t>
            </a:r>
          </a:p>
        </p:txBody>
      </p:sp>
    </p:spTree>
    <p:extLst>
      <p:ext uri="{BB962C8B-B14F-4D97-AF65-F5344CB8AC3E}">
        <p14:creationId xmlns:p14="http://schemas.microsoft.com/office/powerpoint/2010/main" val="36153456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21734" y="338667"/>
            <a:ext cx="11531600" cy="6370975"/>
          </a:xfrm>
          <a:prstGeom prst="rect">
            <a:avLst/>
          </a:prstGeom>
        </p:spPr>
        <p:txBody>
          <a:bodyPr wrap="square">
            <a:spAutoFit/>
          </a:bodyPr>
          <a:lstStyle/>
          <a:p>
            <a:r>
              <a:rPr lang="en-GB" sz="2400" b="1" dirty="0" smtClean="0"/>
              <a:t>Sustainable development (SD</a:t>
            </a:r>
            <a:r>
              <a:rPr lang="en-GB" sz="2400" dirty="0" smtClean="0"/>
              <a:t>): official commitments to UN Sustainable Development Goals</a:t>
            </a:r>
          </a:p>
          <a:p>
            <a:r>
              <a:rPr lang="en-GB" sz="2400" dirty="0" smtClean="0"/>
              <a:t>-&gt; Popular adult education (cf. </a:t>
            </a:r>
            <a:r>
              <a:rPr lang="en-GB" sz="2400" dirty="0" err="1" smtClean="0"/>
              <a:t>Saloheimo</a:t>
            </a:r>
            <a:r>
              <a:rPr lang="en-GB" sz="2400" dirty="0" smtClean="0"/>
              <a:t> 2015): eco-socially educated humans as aim of non-formal adult education and all life-long learning,  focus on environmental management and wellbeing of staff and students</a:t>
            </a:r>
          </a:p>
          <a:p>
            <a:r>
              <a:rPr lang="en-GB" sz="2400" dirty="0" smtClean="0"/>
              <a:t>-&gt; Vocational education: official recommendations (NBE) vs. silent reality (AMKE)</a:t>
            </a:r>
          </a:p>
          <a:p>
            <a:r>
              <a:rPr lang="en-GB" sz="2400" dirty="0" smtClean="0"/>
              <a:t>-&gt; HE… </a:t>
            </a:r>
          </a:p>
          <a:p>
            <a:r>
              <a:rPr lang="en-GB" sz="2400" dirty="0" smtClean="0"/>
              <a:t>-&gt; economization of SD (</a:t>
            </a:r>
            <a:r>
              <a:rPr lang="en-GB" sz="2400" dirty="0" err="1" smtClean="0"/>
              <a:t>cleantech</a:t>
            </a:r>
            <a:r>
              <a:rPr lang="en-GB" sz="2400" dirty="0" smtClean="0"/>
              <a:t>, bio-industries, recycling… etc.)</a:t>
            </a:r>
          </a:p>
          <a:p>
            <a:endParaRPr lang="en-GB" sz="2400" dirty="0" smtClean="0"/>
          </a:p>
          <a:p>
            <a:r>
              <a:rPr lang="en-GB" sz="2400" b="1" dirty="0"/>
              <a:t>A</a:t>
            </a:r>
            <a:r>
              <a:rPr lang="en-GB" sz="2400" b="1" dirty="0" smtClean="0"/>
              <a:t>ge of the Anthropocene: </a:t>
            </a:r>
            <a:r>
              <a:rPr lang="en-GB" sz="2400" dirty="0" smtClean="0"/>
              <a:t>a new geological epoch “during which humans have a decisive influence on the state, dynamics and future of the Earth system”, threatening conditions of human life on the planet (Anthropocene Working Group, </a:t>
            </a:r>
            <a:r>
              <a:rPr lang="en-GB" sz="2400" dirty="0" smtClean="0">
                <a:hlinkClick r:id="rId2"/>
              </a:rPr>
              <a:t>http://www.anthropocene.info</a:t>
            </a:r>
            <a:r>
              <a:rPr lang="en-GB" sz="2400" dirty="0" smtClean="0"/>
              <a:t>)</a:t>
            </a:r>
          </a:p>
          <a:p>
            <a:r>
              <a:rPr lang="en-GB" sz="2400" dirty="0" smtClean="0"/>
              <a:t>-&gt; reviewing the mission of (adult) education to elevate humanness, humanity and culture</a:t>
            </a:r>
          </a:p>
          <a:p>
            <a:r>
              <a:rPr lang="en-GB" sz="2400" dirty="0" smtClean="0"/>
              <a:t>-&gt; contribution of (adult) education to the age of Anthropocene: self-critical historical reflection</a:t>
            </a:r>
          </a:p>
          <a:p>
            <a:r>
              <a:rPr lang="en-GB" sz="2400" dirty="0" smtClean="0"/>
              <a:t>-&gt; alternatives: embedding democracy, justice and participation into wider framework of relations between humans and nonhumans</a:t>
            </a:r>
          </a:p>
          <a:p>
            <a:endParaRPr lang="en-GB" sz="2400" dirty="0" smtClean="0"/>
          </a:p>
        </p:txBody>
      </p:sp>
    </p:spTree>
    <p:extLst>
      <p:ext uri="{BB962C8B-B14F-4D97-AF65-F5344CB8AC3E}">
        <p14:creationId xmlns:p14="http://schemas.microsoft.com/office/powerpoint/2010/main" val="16260986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152401"/>
            <a:ext cx="10515600" cy="795866"/>
          </a:xfrm>
        </p:spPr>
        <p:txBody>
          <a:bodyPr>
            <a:normAutofit/>
          </a:bodyPr>
          <a:lstStyle/>
          <a:p>
            <a:r>
              <a:rPr lang="fi-FI" sz="3200" b="1" dirty="0" smtClean="0"/>
              <a:t>Aikuisuus ja kasvatus </a:t>
            </a:r>
            <a:r>
              <a:rPr lang="fi-FI" sz="3200" b="1" dirty="0" err="1" smtClean="0"/>
              <a:t>antroposeenin</a:t>
            </a:r>
            <a:r>
              <a:rPr lang="fi-FI" sz="3200" b="1" dirty="0" smtClean="0"/>
              <a:t> aikakaudella</a:t>
            </a:r>
            <a:endParaRPr lang="en-GB" sz="3200" b="1" dirty="0"/>
          </a:p>
        </p:txBody>
      </p:sp>
      <p:sp>
        <p:nvSpPr>
          <p:cNvPr id="3" name="Sisällön paikkamerkki 2"/>
          <p:cNvSpPr>
            <a:spLocks noGrp="1"/>
          </p:cNvSpPr>
          <p:nvPr>
            <p:ph idx="1"/>
          </p:nvPr>
        </p:nvSpPr>
        <p:spPr>
          <a:xfrm>
            <a:off x="668866" y="962865"/>
            <a:ext cx="10515600" cy="5665195"/>
          </a:xfrm>
        </p:spPr>
        <p:txBody>
          <a:bodyPr>
            <a:noAutofit/>
          </a:bodyPr>
          <a:lstStyle/>
          <a:p>
            <a:pPr marL="0" indent="0">
              <a:buNone/>
            </a:pPr>
            <a:r>
              <a:rPr lang="fi-FI" sz="2400" dirty="0" smtClean="0"/>
              <a:t>Kulttuurisesta ”luontokulttuuriseen” evoluutioon</a:t>
            </a:r>
            <a:endParaRPr lang="fi-FI" sz="2400" dirty="0"/>
          </a:p>
          <a:p>
            <a:pPr marL="0" indent="0">
              <a:buNone/>
            </a:pPr>
            <a:r>
              <a:rPr lang="fi-FI" sz="2400" dirty="0" smtClean="0"/>
              <a:t>Ihmiskeskeisyydestä ”ihmisellisen ja ei-ihmisellisen” kohtalonyhteyden vakavasti ottamiseen: rajallisuuden, olioiden mittakaavaisuuden/taipumusten mukaisuuden, myötätuntoisuuden horisontti – hidastaminen, kuunteleminen, purkaminen, saattohoito…</a:t>
            </a:r>
            <a:endParaRPr lang="fi-FI" sz="2400" dirty="0"/>
          </a:p>
          <a:p>
            <a:pPr marL="0" indent="0">
              <a:buNone/>
            </a:pPr>
            <a:r>
              <a:rPr lang="fi-FI" sz="2400" dirty="0" smtClean="0"/>
              <a:t>Demokratia, oikeudenmukaisuus, tasa-arvo, hyvinvointi/hyvä elämä</a:t>
            </a:r>
          </a:p>
          <a:p>
            <a:r>
              <a:rPr lang="fi-FI" sz="2400" dirty="0" smtClean="0"/>
              <a:t>Mikä on kansa, jolla pitäisi olla valta</a:t>
            </a:r>
          </a:p>
          <a:p>
            <a:r>
              <a:rPr lang="fi-FI" sz="2400" dirty="0"/>
              <a:t>K</a:t>
            </a:r>
            <a:r>
              <a:rPr lang="fi-FI" sz="2400" dirty="0" smtClean="0"/>
              <a:t>enellä on oikeus millaisiin oikeuksiin? (vrt. </a:t>
            </a:r>
            <a:r>
              <a:rPr lang="fi-FI" sz="2400" dirty="0" err="1" smtClean="0"/>
              <a:t>Arendt</a:t>
            </a:r>
            <a:r>
              <a:rPr lang="fi-FI" sz="2400" dirty="0"/>
              <a:t>)</a:t>
            </a:r>
            <a:endParaRPr lang="fi-FI" sz="2400" dirty="0" smtClean="0"/>
          </a:p>
          <a:p>
            <a:r>
              <a:rPr lang="fi-FI" sz="2400" dirty="0" smtClean="0"/>
              <a:t>Ketkä ovat tasa-arvoisia millaisten arvojen suhteen?</a:t>
            </a:r>
          </a:p>
          <a:p>
            <a:r>
              <a:rPr lang="fi-FI" sz="2400" dirty="0" smtClean="0"/>
              <a:t>Kenen hyvä tunnistetaan ja tunnustetaan?</a:t>
            </a:r>
          </a:p>
          <a:p>
            <a:r>
              <a:rPr lang="fi-FI" sz="2400" dirty="0" smtClean="0"/>
              <a:t>Mitä on osallisuus, neuvonpito ja päätöksenteko ”olioiden demokratiassa” (</a:t>
            </a:r>
            <a:r>
              <a:rPr lang="fi-FI" sz="2400" dirty="0" err="1" smtClean="0"/>
              <a:t>Latour</a:t>
            </a:r>
            <a:r>
              <a:rPr lang="fi-FI" sz="2400" dirty="0" smtClean="0"/>
              <a:t>)</a:t>
            </a:r>
          </a:p>
          <a:p>
            <a:pPr marL="0" indent="0">
              <a:buNone/>
            </a:pPr>
            <a:r>
              <a:rPr lang="fi-FI" sz="2400" dirty="0" smtClean="0"/>
              <a:t>Mitä tämä konkreettisesti, paikallisesti, kansallisesti, planetaarisesti merkitsee?</a:t>
            </a:r>
          </a:p>
          <a:p>
            <a:endParaRPr lang="en-GB" sz="2400" dirty="0"/>
          </a:p>
        </p:txBody>
      </p:sp>
    </p:spTree>
    <p:extLst>
      <p:ext uri="{BB962C8B-B14F-4D97-AF65-F5344CB8AC3E}">
        <p14:creationId xmlns:p14="http://schemas.microsoft.com/office/powerpoint/2010/main" val="3310031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äätymin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697726" y="826447"/>
            <a:ext cx="9249895" cy="5203066"/>
          </a:xfrm>
          <a:prstGeom prst="rect">
            <a:avLst/>
          </a:prstGeom>
        </p:spPr>
      </p:pic>
    </p:spTree>
    <p:extLst>
      <p:ext uri="{BB962C8B-B14F-4D97-AF65-F5344CB8AC3E}">
        <p14:creationId xmlns:p14="http://schemas.microsoft.com/office/powerpoint/2010/main" val="8319978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946</Words>
  <Application>Microsoft Macintosh PowerPoint</Application>
  <PresentationFormat>Mukautettu</PresentationFormat>
  <Paragraphs>59</Paragraphs>
  <Slides>7</Slides>
  <Notes>0</Notes>
  <HiddenSlides>0</HiddenSlides>
  <MMClips>1</MMClips>
  <ScaleCrop>false</ScaleCrop>
  <HeadingPairs>
    <vt:vector size="4" baseType="variant">
      <vt:variant>
        <vt:lpstr>Teema</vt:lpstr>
      </vt:variant>
      <vt:variant>
        <vt:i4>1</vt:i4>
      </vt:variant>
      <vt:variant>
        <vt:lpstr>Dian otsikot</vt:lpstr>
      </vt:variant>
      <vt:variant>
        <vt:i4>7</vt:i4>
      </vt:variant>
    </vt:vector>
  </HeadingPairs>
  <TitlesOfParts>
    <vt:vector size="8" baseType="lpstr">
      <vt:lpstr>Office-teema</vt:lpstr>
      <vt:lpstr>Adult Education and the Planetary Condition Edited by Aaro Harju and Anja Heikkinen https://issuu.com/svv-ohjelma/docs/adult_educ_planetary_cond_2016?e=15627691/36835887 sekä Juvenes-printin verkkokauppa, http://verkkokauppa.juvenesprint.fi/fi/</vt:lpstr>
      <vt:lpstr>PowerPoint-esitys</vt:lpstr>
      <vt:lpstr>PowerPoint-esitys</vt:lpstr>
      <vt:lpstr>PowerPoint-esitys</vt:lpstr>
      <vt:lpstr>PowerPoint-esitys</vt:lpstr>
      <vt:lpstr>Aikuisuus ja kasvatus antroposeenin aikakaudella</vt:lpstr>
      <vt:lpstr>PowerPoint-esitys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Education and the Planetary Condition Edited by Aaro Harju and Anja Heikkinen</dc:title>
  <dc:creator>Pohja</dc:creator>
  <cp:lastModifiedBy>Jaakko Tani</cp:lastModifiedBy>
  <cp:revision>14</cp:revision>
  <dcterms:created xsi:type="dcterms:W3CDTF">2016-11-29T15:35:06Z</dcterms:created>
  <dcterms:modified xsi:type="dcterms:W3CDTF">2016-12-07T21:59:31Z</dcterms:modified>
</cp:coreProperties>
</file>